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6" r:id="rId1"/>
  </p:sldMasterIdLst>
  <p:sldIdLst>
    <p:sldId id="281" r:id="rId2"/>
    <p:sldId id="280" r:id="rId3"/>
    <p:sldId id="256" r:id="rId4"/>
    <p:sldId id="260" r:id="rId5"/>
    <p:sldId id="258" r:id="rId6"/>
    <p:sldId id="259" r:id="rId7"/>
    <p:sldId id="261" r:id="rId8"/>
    <p:sldId id="262" r:id="rId9"/>
    <p:sldId id="269" r:id="rId10"/>
    <p:sldId id="264" r:id="rId11"/>
    <p:sldId id="266" r:id="rId12"/>
    <p:sldId id="267" r:id="rId13"/>
    <p:sldId id="270" r:id="rId14"/>
    <p:sldId id="268" r:id="rId15"/>
    <p:sldId id="272" r:id="rId16"/>
    <p:sldId id="275" r:id="rId17"/>
    <p:sldId id="273" r:id="rId18"/>
    <p:sldId id="278" r:id="rId19"/>
    <p:sldId id="276" r:id="rId20"/>
    <p:sldId id="279" r:id="rId21"/>
    <p:sldId id="282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38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1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8BC85-C15A-434D-9980-B216979B8F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B039C9-0416-4560-97AD-1C81D27DF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2430F-5C30-4A87-883B-7528EF67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63528-8AC1-4246-BC39-307351DE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4DCD9-D822-45B1-B680-9A088C14B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62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9D05E-6BE8-412E-ABC5-B989CAE1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87F3A2-87E7-4D99-AC6D-17850C816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738AF-7167-4E7F-B798-215CBB492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9C6BB-717F-4164-AF32-5A1AD6F80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710D8-4866-4A9E-B25A-2BB9E4B67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067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E7325D-E1B9-4C81-9AF7-C0886A50AB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6C1905-EF78-48E2-95CA-DE25E6509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770C3-FEE9-47D9-8938-0AE38674A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9291A-447C-47B8-ADA3-888EE5506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262C4-8A21-4A54-9FDE-E1A8A8FA2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61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F8D0D-8AF3-4A25-8787-AA065AB1A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E29C2-78AF-43D2-A572-54F187DDC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04692-6F0B-4960-BAC6-2F1237E0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FEFBE-2361-4983-B22F-267C00B95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239CC-D41C-42C5-88EC-8CAB4B56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89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FC3BC-F3CE-491C-A53C-825ED35D5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76666-0878-4CAD-B5DF-E6B0BBC3E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11CDD-E7CC-4623-8466-159166EAA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F8C21-4108-4EAD-B0F3-7C605EA30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8552C-BA73-4528-AE9D-16B3F070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796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2FF98-3B4A-4C97-BCC5-A2DB051FD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54B1F-4963-4B9D-A290-F67015271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B9D8E-9F50-4525-A7FC-4ACE2E705A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362FF1-5AEF-4FCD-97A9-A2602161D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23FC91-2E5C-4C57-A4CA-2277607A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B6309-996A-4F5F-980E-DAF533D8E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345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2522D-C5DB-4EFB-A935-B18643F27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F8ADC-15DA-4F67-8478-09CACC84A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332EDF-6CCC-4D4D-8F3E-66EC7531F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BF552C-1DD4-455D-997A-48D6AAF985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885745-1D29-4231-8BF1-1806A6A781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7292DC-0D17-43AC-93AA-7E6198AF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9A302E-E16D-4CFA-996B-60FFFADF3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836EE2-E6FA-4153-B229-DA53D58F2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6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073DF3-FD59-4F23-9337-FB7F0B20A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304458-1FD4-4118-8349-EFF3F156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718F8D-5FC1-43F3-8FDC-0A0ED8634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0C208F-FEF1-497A-80FD-9A6D7CC4B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2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8B3727-3713-4CA5-92D3-DF5E95CBF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6E687-89DE-4C37-851F-448FBB634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5650AF-CF65-47C4-A703-2F3920C29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2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5797-ACBF-43AF-83E4-FB1ED606E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5F1BA-52F7-4E9B-9D79-E994ADAD6C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0E208-9B81-473D-A787-F2BEF4DFB3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448E98-4FF6-4BC8-9831-BE541EF50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7E84D9-B05E-4BDA-999E-FEB9877BC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D16EF-856C-44D3-9677-55495EB54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05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D1810-9492-4FF9-BCC3-2359AB85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7F0357-22F6-4EC1-AFA0-CCFD6C20C7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6A1A1-4445-4D30-B76F-B5494CD6AE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64BB3-4964-4FCE-9C0B-4F503C0A9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F5BA5-7B31-4C27-9149-F9F8263B3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DB17E3-E4AF-4754-8480-644F6EFB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32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A1EBBF-A9FE-41D6-B433-6A50ADDC1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A5CC0-C71D-43BE-965C-B26FC110B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81219-AC79-481F-9147-274EEB92B3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27C60A-251E-4C26-858E-A910504A108F}" type="datetimeFigureOut">
              <a:rPr lang="en-US" smtClean="0"/>
              <a:t>8/17/2020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60B35-F93E-49F4-89D3-0A805B6A7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7BEE-F72C-44EE-899A-83D159F0E2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3D604-EB04-43B1-8959-81536D94D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64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7" r:id="rId1"/>
    <p:sldLayoutId id="2147483918" r:id="rId2"/>
    <p:sldLayoutId id="2147483919" r:id="rId3"/>
    <p:sldLayoutId id="2147483920" r:id="rId4"/>
    <p:sldLayoutId id="2147483921" r:id="rId5"/>
    <p:sldLayoutId id="2147483922" r:id="rId6"/>
    <p:sldLayoutId id="2147483923" r:id="rId7"/>
    <p:sldLayoutId id="2147483924" r:id="rId8"/>
    <p:sldLayoutId id="2147483925" r:id="rId9"/>
    <p:sldLayoutId id="2147483926" r:id="rId10"/>
    <p:sldLayoutId id="21474839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ACF_Excel.xlsx" TargetMode="Externa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5FECA-0E41-490B-AE79-9C0E39A0CC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INTRODUCTION TO 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TIME SERIES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823C46-A1B2-462D-8B15-88D09BD07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14434"/>
            <a:ext cx="9144000" cy="1655762"/>
          </a:xfrm>
        </p:spPr>
        <p:txBody>
          <a:bodyPr/>
          <a:lstStyle/>
          <a:p>
            <a:r>
              <a:rPr lang="en-US" dirty="0"/>
              <a:t>SANDEEP PAWAR</a:t>
            </a:r>
          </a:p>
          <a:p>
            <a:r>
              <a:rPr lang="en-US" dirty="0"/>
              <a:t>AUGUST 16, 2020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5C620A-8573-42C6-9FBB-95F587FDA7CA}"/>
              </a:ext>
            </a:extLst>
          </p:cNvPr>
          <p:cNvSpPr txBox="1"/>
          <p:nvPr/>
        </p:nvSpPr>
        <p:spPr>
          <a:xfrm>
            <a:off x="8003098" y="6390001"/>
            <a:ext cx="398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https://www.linkedin.com/in/sanpawar/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166F05-71C2-4072-A5E8-A6CB2B47A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780" y="6339966"/>
            <a:ext cx="472318" cy="4694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B7C5B6-DB96-4687-ADA6-16824F2EB163}"/>
              </a:ext>
            </a:extLst>
          </p:cNvPr>
          <p:cNvSpPr txBox="1"/>
          <p:nvPr/>
        </p:nvSpPr>
        <p:spPr>
          <a:xfrm>
            <a:off x="10049492" y="5760766"/>
            <a:ext cx="1943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www.PawarBI.com</a:t>
            </a:r>
          </a:p>
        </p:txBody>
      </p:sp>
    </p:spTree>
    <p:extLst>
      <p:ext uri="{BB962C8B-B14F-4D97-AF65-F5344CB8AC3E}">
        <p14:creationId xmlns:p14="http://schemas.microsoft.com/office/powerpoint/2010/main" val="2307468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76D2-F8B4-4365-8318-102DA1E40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22" y="4234163"/>
            <a:ext cx="9639648" cy="2362249"/>
          </a:xfrm>
        </p:spPr>
        <p:txBody>
          <a:bodyPr/>
          <a:lstStyle/>
          <a:p>
            <a:r>
              <a:rPr lang="en-US" sz="2000" dirty="0"/>
              <a:t>Stationary Time Series: </a:t>
            </a:r>
            <a:r>
              <a:rPr lang="en-US" sz="2000" dirty="0">
                <a:solidFill>
                  <a:schemeClr val="accent1"/>
                </a:solidFill>
              </a:rPr>
              <a:t>Constant mean &amp; constant variance </a:t>
            </a:r>
          </a:p>
          <a:p>
            <a:pPr lvl="1"/>
            <a:r>
              <a:rPr lang="en-US" sz="1600" dirty="0">
                <a:solidFill>
                  <a:schemeClr val="accent1"/>
                </a:solidFill>
              </a:rPr>
              <a:t>0 mean, constant variance: White Noise </a:t>
            </a:r>
          </a:p>
          <a:p>
            <a:r>
              <a:rPr lang="en-US" sz="2000" dirty="0"/>
              <a:t>Non-stationary Time Series </a:t>
            </a:r>
            <a:r>
              <a:rPr lang="en-US" sz="2000" dirty="0">
                <a:solidFill>
                  <a:schemeClr val="accent1"/>
                </a:solidFill>
              </a:rPr>
              <a:t>: Non constant mean &amp;/or non constant variance</a:t>
            </a:r>
          </a:p>
          <a:p>
            <a:r>
              <a:rPr lang="en-US" sz="2000" dirty="0"/>
              <a:t>Implication</a:t>
            </a:r>
            <a:r>
              <a:rPr lang="en-US" sz="2000" dirty="0">
                <a:solidFill>
                  <a:schemeClr val="accent1"/>
                </a:solidFill>
              </a:rPr>
              <a:t> : SARIMA needs stationary time series, ETS does not </a:t>
            </a:r>
          </a:p>
          <a:p>
            <a:r>
              <a:rPr lang="en-US" sz="2000" dirty="0"/>
              <a:t>How to check: Dicky-Fuller Test, ACF plots, </a:t>
            </a:r>
            <a:r>
              <a:rPr lang="en-US" sz="2000" dirty="0" err="1"/>
              <a:t>Ljung</a:t>
            </a:r>
            <a:r>
              <a:rPr lang="en-US" sz="2000" dirty="0"/>
              <a:t> Box</a:t>
            </a:r>
          </a:p>
          <a:p>
            <a:r>
              <a:rPr lang="en-US" sz="2000" dirty="0"/>
              <a:t>How to make series stationary? Differencing, filtering (moving avg, mean differencing)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2774481" y="26696"/>
            <a:ext cx="66430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STATIONARY VS. NON-STATIONARY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68F326-78AE-404E-AFF9-382F5CF4E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211" y="1098957"/>
            <a:ext cx="9404059" cy="2650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9615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764603" y="0"/>
            <a:ext cx="4046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AUTO-CORRELATION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D21301-E12D-46B3-9EBC-F958CF30E1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98" t="56636"/>
          <a:stretch/>
        </p:blipFill>
        <p:spPr>
          <a:xfrm>
            <a:off x="889969" y="873878"/>
            <a:ext cx="4901815" cy="246005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A5E055-443A-4CB3-8E29-87B9AC3EB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5625" y="999639"/>
            <a:ext cx="4599964" cy="5283715"/>
          </a:xfrm>
        </p:spPr>
        <p:txBody>
          <a:bodyPr>
            <a:normAutofit/>
          </a:bodyPr>
          <a:lstStyle/>
          <a:p>
            <a:r>
              <a:rPr lang="en-US" sz="2000" dirty="0"/>
              <a:t>Auto-correlation: </a:t>
            </a:r>
          </a:p>
          <a:p>
            <a:pPr lvl="1"/>
            <a:r>
              <a:rPr lang="en-US" sz="1600" dirty="0"/>
              <a:t>Correlation with its </a:t>
            </a:r>
            <a:r>
              <a:rPr lang="en-US" sz="1600" dirty="0">
                <a:solidFill>
                  <a:schemeClr val="accent1"/>
                </a:solidFill>
              </a:rPr>
              <a:t>own past </a:t>
            </a:r>
            <a:r>
              <a:rPr lang="en-US" sz="1600" dirty="0"/>
              <a:t>(e.g. bike share)</a:t>
            </a:r>
          </a:p>
          <a:p>
            <a:r>
              <a:rPr lang="en-US" sz="2000" dirty="0"/>
              <a:t>If the auto-correlation (ACF) is low*:</a:t>
            </a:r>
          </a:p>
          <a:p>
            <a:pPr lvl="1"/>
            <a:r>
              <a:rPr lang="en-US" sz="1600" dirty="0"/>
              <a:t>Stationary time series</a:t>
            </a:r>
          </a:p>
          <a:p>
            <a:r>
              <a:rPr lang="en-US" sz="2000" dirty="0"/>
              <a:t>How many lags : ~N/4, at least</a:t>
            </a:r>
          </a:p>
          <a:p>
            <a:r>
              <a:rPr lang="en-US" sz="2000" dirty="0"/>
              <a:t>Temporal Behavior:</a:t>
            </a:r>
          </a:p>
          <a:p>
            <a:pPr lvl="1"/>
            <a:r>
              <a:rPr lang="en-US" sz="1600" dirty="0"/>
              <a:t>Strength (seasonality)</a:t>
            </a:r>
          </a:p>
          <a:p>
            <a:pPr lvl="1"/>
            <a:r>
              <a:rPr lang="en-US" sz="1600" dirty="0"/>
              <a:t>Direction</a:t>
            </a:r>
          </a:p>
          <a:p>
            <a:pPr lvl="1"/>
            <a:r>
              <a:rPr lang="en-US" sz="1600" dirty="0"/>
              <a:t>Trend</a:t>
            </a:r>
          </a:p>
          <a:p>
            <a:pPr lvl="1"/>
            <a:r>
              <a:rPr lang="en-US" sz="1600" dirty="0"/>
              <a:t>Momentum (Gradual vs Rapid) </a:t>
            </a:r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53E9B1-6EA4-4771-B6B3-0F2B114A0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014" y="4001549"/>
            <a:ext cx="2683488" cy="25542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B84C9E-D590-4E8C-8A23-5CA5247712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4075" y="3687244"/>
            <a:ext cx="3861581" cy="333412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C188E2-001C-4CC7-9D47-3CECAF5CE38E}"/>
              </a:ext>
            </a:extLst>
          </p:cNvPr>
          <p:cNvSpPr txBox="1"/>
          <p:nvPr/>
        </p:nvSpPr>
        <p:spPr>
          <a:xfrm>
            <a:off x="7811352" y="5989739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 action="ppaction://hlinkfile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254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764603" y="0"/>
            <a:ext cx="40467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AUTO-CORRELATION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CA5E055-443A-4CB3-8E29-87B9AC3EB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634" y="2868444"/>
            <a:ext cx="3278626" cy="2771887"/>
          </a:xfrm>
        </p:spPr>
        <p:txBody>
          <a:bodyPr>
            <a:normAutofit/>
          </a:bodyPr>
          <a:lstStyle/>
          <a:p>
            <a:r>
              <a:rPr lang="en-US" sz="2000" dirty="0"/>
              <a:t>ACF gradually decreasing</a:t>
            </a:r>
          </a:p>
          <a:p>
            <a:pPr marL="0" indent="0">
              <a:buNone/>
            </a:pPr>
            <a:r>
              <a:rPr lang="en-US" sz="2000" dirty="0"/>
              <a:t>   -&gt; Trend</a:t>
            </a:r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C449F8-64EE-4F7F-8EA1-921412171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7131" y="779046"/>
            <a:ext cx="4749887" cy="21287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BD2A590-EA30-4876-B129-50672F4BE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260" y="816347"/>
            <a:ext cx="4890503" cy="20541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29C3A4E-A389-4864-9C01-373FE19CC9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8419" y="1018834"/>
            <a:ext cx="3838313" cy="164918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CB31DBF-31F2-45EF-89E6-99677B4CD548}"/>
              </a:ext>
            </a:extLst>
          </p:cNvPr>
          <p:cNvSpPr txBox="1">
            <a:spLocks/>
          </p:cNvSpPr>
          <p:nvPr/>
        </p:nvSpPr>
        <p:spPr>
          <a:xfrm>
            <a:off x="4205898" y="2862630"/>
            <a:ext cx="3278626" cy="2771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ACF Alternating/Scalloping &amp; Fixed Pattern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    -&gt; Seasonality</a:t>
            </a:r>
          </a:p>
          <a:p>
            <a:r>
              <a:rPr lang="en-US" sz="2000" dirty="0"/>
              <a:t>Find Peaks for seasonality</a:t>
            </a:r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84BB974-B95E-49E9-AA74-F2067B251964}"/>
              </a:ext>
            </a:extLst>
          </p:cNvPr>
          <p:cNvSpPr txBox="1">
            <a:spLocks/>
          </p:cNvSpPr>
          <p:nvPr/>
        </p:nvSpPr>
        <p:spPr>
          <a:xfrm>
            <a:off x="8427324" y="2768225"/>
            <a:ext cx="3278626" cy="2771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ACF Alternating &amp; Variable Pattern, gradually decreasing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/>
              <a:t>    -&gt; Seasonality &amp; Trend</a:t>
            </a:r>
          </a:p>
          <a:p>
            <a:r>
              <a:rPr lang="en-US" sz="2000" dirty="0"/>
              <a:t>Mean-reversion?</a:t>
            </a:r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4DD148-A9BF-4095-AA82-D8AB75CA08DA}"/>
              </a:ext>
            </a:extLst>
          </p:cNvPr>
          <p:cNvSpPr txBox="1"/>
          <p:nvPr/>
        </p:nvSpPr>
        <p:spPr>
          <a:xfrm>
            <a:off x="2065181" y="6497057"/>
            <a:ext cx="72374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Reference: https://nwfsc-timeseries.github.io/atsa-labs/sec-tslab-correlation-within-and-among-time-series.html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9A2C2CC-9D10-45C8-A813-292FD85AA68D}"/>
              </a:ext>
            </a:extLst>
          </p:cNvPr>
          <p:cNvSpPr txBox="1">
            <a:spLocks/>
          </p:cNvSpPr>
          <p:nvPr/>
        </p:nvSpPr>
        <p:spPr>
          <a:xfrm>
            <a:off x="279633" y="5251508"/>
            <a:ext cx="10953225" cy="893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Also helps identify MA(q) process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Partial-Auto Correlation </a:t>
            </a:r>
            <a:r>
              <a:rPr lang="en-US" sz="2000" dirty="0"/>
              <a:t>(PACF): ACF controlling for lower order lags (AR(p) process)</a:t>
            </a:r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6346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835943" y="0"/>
            <a:ext cx="4018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SPLITTING THE DATA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9A2C2CC-9D10-45C8-A813-292FD85AA68D}"/>
              </a:ext>
            </a:extLst>
          </p:cNvPr>
          <p:cNvSpPr txBox="1">
            <a:spLocks/>
          </p:cNvSpPr>
          <p:nvPr/>
        </p:nvSpPr>
        <p:spPr>
          <a:xfrm>
            <a:off x="484120" y="4752410"/>
            <a:ext cx="10953225" cy="1296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Data cannot be split randomly to keep auto-correlation and temporal structure</a:t>
            </a:r>
          </a:p>
          <a:p>
            <a:r>
              <a:rPr lang="en-US" sz="2000" dirty="0"/>
              <a:t>Test size ≥ Forecast Horizon, e.g. forecast is 12 months, test 12-16 months</a:t>
            </a:r>
          </a:p>
          <a:p>
            <a:r>
              <a:rPr lang="en-US" sz="2000" dirty="0"/>
              <a:t>Sliding vs. Expanding window cross-validation</a:t>
            </a:r>
          </a:p>
          <a:p>
            <a:endParaRPr lang="en-US" sz="1600" dirty="0"/>
          </a:p>
          <a:p>
            <a:pPr lvl="1"/>
            <a:endParaRPr lang="en-US" sz="16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lvl="1"/>
            <a:endParaRPr lang="en-US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B39B4A-0CDD-4856-8A91-B16FDBFBEC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752" y="998320"/>
            <a:ext cx="9172917" cy="321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305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3755423" y="210875"/>
            <a:ext cx="4681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SERIES EDA STEPS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10" y="1107433"/>
            <a:ext cx="10515600" cy="517858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Split the data</a:t>
            </a:r>
          </a:p>
          <a:p>
            <a:r>
              <a:rPr lang="en-US" dirty="0"/>
              <a:t>Plot the data</a:t>
            </a:r>
          </a:p>
          <a:p>
            <a:pPr lvl="1"/>
            <a:r>
              <a:rPr lang="en-US" dirty="0"/>
              <a:t>Series, sub-series plots</a:t>
            </a:r>
          </a:p>
          <a:p>
            <a:r>
              <a:rPr lang="en-US" dirty="0"/>
              <a:t>Are there any missing values? ‘</a:t>
            </a:r>
            <a:r>
              <a:rPr lang="en-US" dirty="0" err="1"/>
              <a:t>ffill</a:t>
            </a:r>
            <a:r>
              <a:rPr lang="en-US" dirty="0"/>
              <a:t>’, ‘</a:t>
            </a:r>
            <a:r>
              <a:rPr lang="en-US" dirty="0" err="1"/>
              <a:t>bfill</a:t>
            </a:r>
            <a:r>
              <a:rPr lang="en-US" dirty="0"/>
              <a:t>’, moving avg</a:t>
            </a:r>
          </a:p>
          <a:p>
            <a:r>
              <a:rPr lang="en-US" dirty="0"/>
              <a:t>Distribution skewed/symmetric? </a:t>
            </a:r>
            <a:r>
              <a:rPr lang="en-US" sz="2400" dirty="0">
                <a:solidFill>
                  <a:schemeClr val="accent1"/>
                </a:solidFill>
              </a:rPr>
              <a:t>[implication: transformation] </a:t>
            </a:r>
          </a:p>
          <a:p>
            <a:r>
              <a:rPr lang="en-US" dirty="0"/>
              <a:t>Are there any outliers ? </a:t>
            </a:r>
            <a:r>
              <a:rPr lang="en-US" sz="2400" dirty="0">
                <a:solidFill>
                  <a:schemeClr val="accent1"/>
                </a:solidFill>
              </a:rPr>
              <a:t>[implications: method, error metric]</a:t>
            </a:r>
          </a:p>
          <a:p>
            <a:r>
              <a:rPr lang="en-US" dirty="0"/>
              <a:t>Stationary or non-stationary? </a:t>
            </a:r>
            <a:r>
              <a:rPr lang="en-US" sz="2400" dirty="0">
                <a:solidFill>
                  <a:schemeClr val="accent1"/>
                </a:solidFill>
              </a:rPr>
              <a:t>[implications: HW,ETS,SARIMA]</a:t>
            </a:r>
          </a:p>
          <a:p>
            <a:r>
              <a:rPr lang="en-US" dirty="0"/>
              <a:t>Seasonal or non-seasonal ? </a:t>
            </a:r>
          </a:p>
          <a:p>
            <a:pPr lvl="1"/>
            <a:r>
              <a:rPr lang="en-US" dirty="0"/>
              <a:t>Additive, Multiplicative, Mixed? </a:t>
            </a:r>
            <a:r>
              <a:rPr lang="en-US" dirty="0">
                <a:solidFill>
                  <a:schemeClr val="accent1"/>
                </a:solidFill>
              </a:rPr>
              <a:t>[implications: ETS, transformation]</a:t>
            </a:r>
          </a:p>
          <a:p>
            <a:pPr lvl="1"/>
            <a:r>
              <a:rPr lang="en-US" dirty="0"/>
              <a:t>Fixed or Variable </a:t>
            </a:r>
            <a:r>
              <a:rPr lang="en-US" dirty="0">
                <a:solidFill>
                  <a:schemeClr val="accent1"/>
                </a:solidFill>
              </a:rPr>
              <a:t>[ETS/SARIMA, TBATS, ML]</a:t>
            </a:r>
          </a:p>
          <a:p>
            <a:r>
              <a:rPr lang="en-US" dirty="0"/>
              <a:t> Trend ? </a:t>
            </a:r>
          </a:p>
          <a:p>
            <a:pPr lvl="1"/>
            <a:r>
              <a:rPr lang="en-US" dirty="0"/>
              <a:t>Damped, Un-damped ? </a:t>
            </a:r>
            <a:r>
              <a:rPr lang="en-US" dirty="0">
                <a:solidFill>
                  <a:schemeClr val="accent1"/>
                </a:solidFill>
              </a:rPr>
              <a:t>[HW,ETS]</a:t>
            </a:r>
          </a:p>
          <a:p>
            <a:r>
              <a:rPr lang="en-US" dirty="0"/>
              <a:t>Exogenous variables ? </a:t>
            </a:r>
            <a:r>
              <a:rPr lang="en-US" sz="2400" dirty="0">
                <a:solidFill>
                  <a:schemeClr val="accent1"/>
                </a:solidFill>
              </a:rPr>
              <a:t>[implications: SARIMAX, ML]</a:t>
            </a:r>
          </a:p>
          <a:p>
            <a:r>
              <a:rPr lang="en-US" dirty="0"/>
              <a:t>Intermittent or continuous </a:t>
            </a:r>
            <a:r>
              <a:rPr lang="en-US" sz="2400" dirty="0">
                <a:solidFill>
                  <a:schemeClr val="accent1"/>
                </a:solidFill>
              </a:rPr>
              <a:t>[implications: transformation, Classical vs ML]</a:t>
            </a:r>
          </a:p>
          <a:p>
            <a:r>
              <a:rPr lang="en-US" dirty="0">
                <a:solidFill>
                  <a:schemeClr val="accent1"/>
                </a:solidFill>
              </a:rPr>
              <a:t>Describe the time series in words</a:t>
            </a:r>
          </a:p>
          <a:p>
            <a:r>
              <a:rPr lang="en-US" dirty="0"/>
              <a:t>Pawarbi.com</a:t>
            </a:r>
          </a:p>
        </p:txBody>
      </p:sp>
    </p:spTree>
    <p:extLst>
      <p:ext uri="{BB962C8B-B14F-4D97-AF65-F5344CB8AC3E}">
        <p14:creationId xmlns:p14="http://schemas.microsoft.com/office/powerpoint/2010/main" val="2335421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2634828" y="307537"/>
            <a:ext cx="69223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CLASSICAL FORECASTING METHODS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477" y="1434603"/>
            <a:ext cx="10515600" cy="5178587"/>
          </a:xfrm>
        </p:spPr>
        <p:txBody>
          <a:bodyPr>
            <a:normAutofit/>
          </a:bodyPr>
          <a:lstStyle/>
          <a:p>
            <a:r>
              <a:rPr lang="en-US" dirty="0"/>
              <a:t>Seasonal Naïve: Forecast  = Recent Observations</a:t>
            </a:r>
          </a:p>
          <a:p>
            <a:r>
              <a:rPr lang="en-US" dirty="0"/>
              <a:t>Holt-Winter’s Method (Triple Exponential Smoothing) </a:t>
            </a:r>
          </a:p>
          <a:p>
            <a:r>
              <a:rPr lang="en-US" b="1" dirty="0">
                <a:solidFill>
                  <a:schemeClr val="accent1"/>
                </a:solidFill>
              </a:rPr>
              <a:t>Error Trend Seasonality (ETS) </a:t>
            </a:r>
            <a:r>
              <a:rPr lang="en-US" dirty="0"/>
              <a:t>(Exponential Smoothing)</a:t>
            </a:r>
          </a:p>
          <a:p>
            <a:r>
              <a:rPr lang="en-US" dirty="0"/>
              <a:t>S</a:t>
            </a:r>
            <a:r>
              <a:rPr lang="en-US" dirty="0">
                <a:solidFill>
                  <a:schemeClr val="accent1"/>
                </a:solidFill>
              </a:rPr>
              <a:t>ARIMA</a:t>
            </a:r>
            <a:r>
              <a:rPr lang="en-US" dirty="0"/>
              <a:t>X : </a:t>
            </a:r>
            <a:r>
              <a:rPr lang="en-US" dirty="0">
                <a:solidFill>
                  <a:schemeClr val="accent1"/>
                </a:solidFill>
              </a:rPr>
              <a:t>S</a:t>
            </a:r>
            <a:r>
              <a:rPr lang="en-US" dirty="0"/>
              <a:t>easonal </a:t>
            </a:r>
            <a:r>
              <a:rPr lang="en-US" dirty="0">
                <a:solidFill>
                  <a:schemeClr val="accent1"/>
                </a:solidFill>
              </a:rPr>
              <a:t>A</a:t>
            </a:r>
            <a:r>
              <a:rPr lang="en-US" dirty="0"/>
              <a:t>uto-Regressive, </a:t>
            </a:r>
            <a:r>
              <a:rPr lang="en-US" dirty="0">
                <a:solidFill>
                  <a:schemeClr val="accent1"/>
                </a:solidFill>
              </a:rPr>
              <a:t>I</a:t>
            </a:r>
            <a:r>
              <a:rPr lang="en-US" dirty="0"/>
              <a:t>ntegrated, </a:t>
            </a:r>
            <a:r>
              <a:rPr lang="en-US" dirty="0">
                <a:solidFill>
                  <a:schemeClr val="accent1"/>
                </a:solidFill>
              </a:rPr>
              <a:t>M</a:t>
            </a:r>
            <a:r>
              <a:rPr lang="en-US" dirty="0"/>
              <a:t>oving </a:t>
            </a:r>
            <a:r>
              <a:rPr lang="en-US" dirty="0">
                <a:solidFill>
                  <a:schemeClr val="accent1"/>
                </a:solidFill>
              </a:rPr>
              <a:t>A</a:t>
            </a:r>
            <a:r>
              <a:rPr lang="en-US" dirty="0"/>
              <a:t>vg, </a:t>
            </a:r>
            <a:r>
              <a:rPr lang="en-US" dirty="0" err="1"/>
              <a:t>E</a:t>
            </a:r>
            <a:r>
              <a:rPr lang="en-US" dirty="0" err="1">
                <a:solidFill>
                  <a:schemeClr val="accent1"/>
                </a:solidFill>
              </a:rPr>
              <a:t>x</a:t>
            </a:r>
            <a:r>
              <a:rPr lang="en-US" dirty="0" err="1"/>
              <a:t>og</a:t>
            </a:r>
            <a:r>
              <a:rPr lang="en-US" dirty="0"/>
              <a:t>. 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179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3421806" y="324315"/>
            <a:ext cx="534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EXPONENTIAL SMOOTHING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88" y="1417825"/>
            <a:ext cx="10515600" cy="5178587"/>
          </a:xfrm>
        </p:spPr>
        <p:txBody>
          <a:bodyPr>
            <a:normAutofit/>
          </a:bodyPr>
          <a:lstStyle/>
          <a:p>
            <a:r>
              <a:rPr lang="en-US" dirty="0"/>
              <a:t>Exponential weights are given to past observations to predict future</a:t>
            </a:r>
          </a:p>
          <a:p>
            <a:r>
              <a:rPr lang="en-US" dirty="0"/>
              <a:t>Forecast</a:t>
            </a:r>
            <a:r>
              <a:rPr lang="en-US" sz="2400" dirty="0"/>
              <a:t>  = (</a:t>
            </a:r>
            <a:r>
              <a:rPr lang="el-GR" sz="2400" dirty="0"/>
              <a:t>α</a:t>
            </a:r>
            <a:r>
              <a:rPr lang="en-US" sz="2400" dirty="0"/>
              <a:t> * recent) + [(</a:t>
            </a:r>
            <a:r>
              <a:rPr lang="el-GR" sz="2400" dirty="0"/>
              <a:t>α</a:t>
            </a:r>
            <a:r>
              <a:rPr lang="en-US" sz="2400" dirty="0"/>
              <a:t> *(1-</a:t>
            </a:r>
            <a:r>
              <a:rPr lang="el-GR" sz="2400" dirty="0"/>
              <a:t> α</a:t>
            </a:r>
            <a:r>
              <a:rPr lang="en-US" sz="2400" dirty="0"/>
              <a:t>) *(recent-1)] + [(</a:t>
            </a:r>
            <a:r>
              <a:rPr lang="el-GR" sz="2400" dirty="0"/>
              <a:t>α</a:t>
            </a:r>
            <a:r>
              <a:rPr lang="en-US" sz="2400" dirty="0"/>
              <a:t> *(1-</a:t>
            </a:r>
            <a:r>
              <a:rPr lang="el-GR" sz="2400" dirty="0"/>
              <a:t> α</a:t>
            </a:r>
            <a:r>
              <a:rPr lang="en-US" sz="2400" dirty="0"/>
              <a:t>)</a:t>
            </a:r>
            <a:r>
              <a:rPr lang="en-US" sz="2400" baseline="30000" dirty="0"/>
              <a:t>2</a:t>
            </a:r>
            <a:r>
              <a:rPr lang="en-US" sz="2400" dirty="0"/>
              <a:t> *(recent-2)] </a:t>
            </a:r>
            <a:endParaRPr lang="en-US" sz="2400" dirty="0">
              <a:solidFill>
                <a:schemeClr val="accent1"/>
              </a:solidFill>
            </a:endParaRPr>
          </a:p>
          <a:p>
            <a:r>
              <a:rPr lang="en-US" dirty="0"/>
              <a:t>High weight (</a:t>
            </a:r>
            <a:r>
              <a:rPr lang="el-GR" dirty="0"/>
              <a:t>α</a:t>
            </a:r>
            <a:r>
              <a:rPr lang="en-US" dirty="0"/>
              <a:t>): More weight to recent observation </a:t>
            </a:r>
          </a:p>
          <a:p>
            <a:r>
              <a:rPr lang="en-US" dirty="0"/>
              <a:t>Low weight : More weight to past observations </a:t>
            </a:r>
          </a:p>
          <a:p>
            <a:r>
              <a:rPr lang="en-US" dirty="0"/>
              <a:t>Just like Linear Regression, </a:t>
            </a:r>
            <a:r>
              <a:rPr lang="el-GR" dirty="0"/>
              <a:t>α</a:t>
            </a:r>
            <a:r>
              <a:rPr lang="en-US" dirty="0"/>
              <a:t> is calculated by minimizing SSE</a:t>
            </a:r>
          </a:p>
          <a:p>
            <a:r>
              <a:rPr lang="en-US" dirty="0"/>
              <a:t>Same concept is applied to trend &amp; seasonality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0337C0-86EA-487A-AE88-23C7A9994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494" y="4670169"/>
            <a:ext cx="5100505" cy="20011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812752-017A-4C99-A52F-E807F0D8B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7885" y="4751719"/>
            <a:ext cx="3659613" cy="1838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286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3421806" y="324315"/>
            <a:ext cx="534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EXPONENTIAL SMOOTHING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88" y="1417825"/>
            <a:ext cx="10515600" cy="5178587"/>
          </a:xfrm>
        </p:spPr>
        <p:txBody>
          <a:bodyPr>
            <a:normAutofit/>
          </a:bodyPr>
          <a:lstStyle/>
          <a:p>
            <a:r>
              <a:rPr lang="en-US" dirty="0"/>
              <a:t>ETS Nomenclature: ETS(A,A,A)</a:t>
            </a:r>
          </a:p>
          <a:p>
            <a:pPr lvl="1"/>
            <a:r>
              <a:rPr lang="en-US" dirty="0"/>
              <a:t>Error: A,M</a:t>
            </a:r>
          </a:p>
          <a:p>
            <a:pPr lvl="1"/>
            <a:r>
              <a:rPr lang="en-US" dirty="0"/>
              <a:t>Trend: N, A, Ad</a:t>
            </a:r>
          </a:p>
          <a:p>
            <a:pPr lvl="1"/>
            <a:r>
              <a:rPr lang="en-US" dirty="0"/>
              <a:t>Seasonal: N,A,M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2E518-4782-4F2E-95AD-93D1B649D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261" y="3183913"/>
            <a:ext cx="5929551" cy="31120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5A5A92-935A-4031-B35E-DC516AC222BE}"/>
              </a:ext>
            </a:extLst>
          </p:cNvPr>
          <p:cNvSpPr txBox="1"/>
          <p:nvPr/>
        </p:nvSpPr>
        <p:spPr>
          <a:xfrm>
            <a:off x="4127158" y="6519572"/>
            <a:ext cx="3937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Reference: https://otexts.com/fpp2/taxonomy.html</a:t>
            </a:r>
          </a:p>
        </p:txBody>
      </p:sp>
    </p:spTree>
    <p:extLst>
      <p:ext uri="{BB962C8B-B14F-4D97-AF65-F5344CB8AC3E}">
        <p14:creationId xmlns:p14="http://schemas.microsoft.com/office/powerpoint/2010/main" val="4200361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04C5B9-D6CC-40F3-BBAB-A940B7C10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181" y="1237204"/>
            <a:ext cx="6677637" cy="54909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8C477C-6400-4E4A-8989-A3C3E941621C}"/>
              </a:ext>
            </a:extLst>
          </p:cNvPr>
          <p:cNvSpPr txBox="1"/>
          <p:nvPr/>
        </p:nvSpPr>
        <p:spPr>
          <a:xfrm>
            <a:off x="3421806" y="324315"/>
            <a:ext cx="534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EXPONENTIAL SMOOTHING</a:t>
            </a:r>
          </a:p>
        </p:txBody>
      </p:sp>
    </p:spTree>
    <p:extLst>
      <p:ext uri="{BB962C8B-B14F-4D97-AF65-F5344CB8AC3E}">
        <p14:creationId xmlns:p14="http://schemas.microsoft.com/office/powerpoint/2010/main" val="15986589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4341318" y="261588"/>
            <a:ext cx="35093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MODELING STEPS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88" y="1417825"/>
            <a:ext cx="10515600" cy="5178587"/>
          </a:xfrm>
        </p:spPr>
        <p:txBody>
          <a:bodyPr>
            <a:normAutofit/>
          </a:bodyPr>
          <a:lstStyle/>
          <a:p>
            <a:r>
              <a:rPr lang="en-US" dirty="0"/>
              <a:t>Python: </a:t>
            </a:r>
            <a:r>
              <a:rPr lang="en-US" dirty="0" err="1"/>
              <a:t>Statsmodels.tsa.statespace</a:t>
            </a:r>
            <a:endParaRPr lang="en-US" dirty="0"/>
          </a:p>
          <a:p>
            <a:r>
              <a:rPr lang="en-US" dirty="0"/>
              <a:t>R: ETS, forecast(),fable()</a:t>
            </a:r>
          </a:p>
          <a:p>
            <a:r>
              <a:rPr lang="en-US" dirty="0"/>
              <a:t>Steps:</a:t>
            </a:r>
          </a:p>
          <a:p>
            <a:pPr lvl="1"/>
            <a:r>
              <a:rPr lang="en-US" dirty="0"/>
              <a:t>Train/test</a:t>
            </a:r>
          </a:p>
          <a:p>
            <a:pPr lvl="1"/>
            <a:r>
              <a:rPr lang="en-US" dirty="0"/>
              <a:t>EDA</a:t>
            </a:r>
          </a:p>
          <a:p>
            <a:pPr lvl="1"/>
            <a:r>
              <a:rPr lang="en-US" dirty="0"/>
              <a:t>Transformation</a:t>
            </a:r>
          </a:p>
          <a:p>
            <a:pPr lvl="1"/>
            <a:r>
              <a:rPr lang="en-US" dirty="0"/>
              <a:t>Forecast</a:t>
            </a:r>
          </a:p>
          <a:p>
            <a:pPr lvl="1"/>
            <a:r>
              <a:rPr lang="en-US" dirty="0"/>
              <a:t>Model Evaluation (RMSE, %MAPE, AIC)</a:t>
            </a:r>
          </a:p>
          <a:p>
            <a:pPr lvl="1"/>
            <a:r>
              <a:rPr lang="en-US" dirty="0"/>
              <a:t>Residual check: (Forecast error vs residuals) 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If residuals are not stationary=&gt; not a good fit </a:t>
            </a:r>
          </a:p>
          <a:p>
            <a:pPr lvl="2"/>
            <a:r>
              <a:rPr lang="en-US" dirty="0">
                <a:solidFill>
                  <a:schemeClr val="accent1"/>
                </a:solidFill>
              </a:rPr>
              <a:t>If residuals mean ≠ 0, biased forecast [remedy : add ‘b’ to all forecasts]</a:t>
            </a:r>
          </a:p>
          <a:p>
            <a:pPr lvl="2"/>
            <a:r>
              <a:rPr lang="en-US" dirty="0"/>
              <a:t>Variance constant &amp; Gaussian : Affects P.I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EC03A4-5CF6-4BA5-87F8-0131A51B49CE}"/>
              </a:ext>
            </a:extLst>
          </p:cNvPr>
          <p:cNvSpPr txBox="1"/>
          <p:nvPr/>
        </p:nvSpPr>
        <p:spPr>
          <a:xfrm>
            <a:off x="4127158" y="6519572"/>
            <a:ext cx="3937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Reference: https://otexts.com/fpp2/residuals.html</a:t>
            </a:r>
          </a:p>
        </p:txBody>
      </p:sp>
    </p:spTree>
    <p:extLst>
      <p:ext uri="{BB962C8B-B14F-4D97-AF65-F5344CB8AC3E}">
        <p14:creationId xmlns:p14="http://schemas.microsoft.com/office/powerpoint/2010/main" val="393257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16399D-E346-4B09-80A7-23C7ABBCF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278" y="1057670"/>
            <a:ext cx="5103828" cy="54809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F2AE04-14B1-46E5-8625-325307972462}"/>
              </a:ext>
            </a:extLst>
          </p:cNvPr>
          <p:cNvSpPr txBox="1"/>
          <p:nvPr/>
        </p:nvSpPr>
        <p:spPr>
          <a:xfrm>
            <a:off x="906011" y="2213282"/>
            <a:ext cx="3867324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Agenda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Go Slow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Explain the Concepts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Some code (Python)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5E11E0-056C-45CF-B7F0-4F2FA977A745}"/>
              </a:ext>
            </a:extLst>
          </p:cNvPr>
          <p:cNvSpPr txBox="1"/>
          <p:nvPr/>
        </p:nvSpPr>
        <p:spPr>
          <a:xfrm>
            <a:off x="1634041" y="0"/>
            <a:ext cx="8923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TIME SERIES FORECASTING</a:t>
            </a:r>
          </a:p>
        </p:txBody>
      </p:sp>
    </p:spTree>
    <p:extLst>
      <p:ext uri="{BB962C8B-B14F-4D97-AF65-F5344CB8AC3E}">
        <p14:creationId xmlns:p14="http://schemas.microsoft.com/office/powerpoint/2010/main" val="41436587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6DF930-B968-4559-953E-A5B369C628D6}"/>
              </a:ext>
            </a:extLst>
          </p:cNvPr>
          <p:cNvSpPr txBox="1"/>
          <p:nvPr/>
        </p:nvSpPr>
        <p:spPr>
          <a:xfrm>
            <a:off x="3888205" y="268269"/>
            <a:ext cx="42813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SARIMAX(</a:t>
            </a:r>
            <a:r>
              <a:rPr lang="en-US" sz="3600" u="sng" dirty="0" err="1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p,d,q,P,D,Q</a:t>
            </a:r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6B6E13C-0DC6-44BC-BFFB-011FC055B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87" y="1107433"/>
            <a:ext cx="10515600" cy="548229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S: Seasonal</a:t>
            </a:r>
          </a:p>
          <a:p>
            <a:r>
              <a:rPr lang="en-US" dirty="0"/>
              <a:t>AR(</a:t>
            </a:r>
            <a:r>
              <a:rPr lang="en-US" dirty="0" err="1"/>
              <a:t>p,P</a:t>
            </a:r>
            <a:r>
              <a:rPr lang="en-US" dirty="0"/>
              <a:t>): Auto-Regressive</a:t>
            </a:r>
          </a:p>
          <a:p>
            <a:pPr lvl="1"/>
            <a:r>
              <a:rPr lang="en-US" dirty="0"/>
              <a:t>AR process: Regression on past values </a:t>
            </a:r>
          </a:p>
          <a:p>
            <a:pPr lvl="1"/>
            <a:r>
              <a:rPr lang="en-US" dirty="0"/>
              <a:t>Use PACF to find p</a:t>
            </a:r>
          </a:p>
          <a:p>
            <a:r>
              <a:rPr lang="en-US" dirty="0"/>
              <a:t>MA(</a:t>
            </a:r>
            <a:r>
              <a:rPr lang="en-US" dirty="0" err="1"/>
              <a:t>q,Q</a:t>
            </a:r>
            <a:r>
              <a:rPr lang="en-US" dirty="0"/>
              <a:t>): Moving Avg</a:t>
            </a:r>
          </a:p>
          <a:p>
            <a:pPr lvl="1"/>
            <a:r>
              <a:rPr lang="en-US" dirty="0"/>
              <a:t>Weighted avg of the past errors</a:t>
            </a:r>
          </a:p>
          <a:p>
            <a:pPr lvl="1"/>
            <a:r>
              <a:rPr lang="en-US" dirty="0"/>
              <a:t>Use ACF </a:t>
            </a:r>
          </a:p>
          <a:p>
            <a:r>
              <a:rPr lang="en-US" dirty="0"/>
              <a:t>X: Exogenous</a:t>
            </a:r>
          </a:p>
          <a:p>
            <a:pPr lvl="1"/>
            <a:r>
              <a:rPr lang="en-US" dirty="0"/>
              <a:t>External variable such as temperature, geography, inflation etc.</a:t>
            </a:r>
          </a:p>
          <a:p>
            <a:r>
              <a:rPr lang="en-US" dirty="0" err="1"/>
              <a:t>p+d+q+P+D+Q</a:t>
            </a:r>
            <a:r>
              <a:rPr lang="en-US" dirty="0"/>
              <a:t> &lt;= 6</a:t>
            </a:r>
          </a:p>
          <a:p>
            <a:r>
              <a:rPr lang="en-US" dirty="0"/>
              <a:t>AR (p) is more common than MA(q)</a:t>
            </a:r>
          </a:p>
          <a:p>
            <a:r>
              <a:rPr lang="en-US" dirty="0"/>
              <a:t>Use </a:t>
            </a:r>
            <a:r>
              <a:rPr lang="en-US" dirty="0" err="1"/>
              <a:t>Auto.ARIMA</a:t>
            </a:r>
            <a:r>
              <a:rPr lang="en-US" dirty="0"/>
              <a:t> (R) or </a:t>
            </a:r>
            <a:r>
              <a:rPr lang="en-US" dirty="0" err="1"/>
              <a:t>pmdARIMA</a:t>
            </a:r>
            <a:r>
              <a:rPr lang="en-US" dirty="0"/>
              <a:t> (Python) to find order of the SARIMA process </a:t>
            </a:r>
          </a:p>
        </p:txBody>
      </p:sp>
    </p:spTree>
    <p:extLst>
      <p:ext uri="{BB962C8B-B14F-4D97-AF65-F5344CB8AC3E}">
        <p14:creationId xmlns:p14="http://schemas.microsoft.com/office/powerpoint/2010/main" val="24214783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7BFE14-328E-40CE-8B11-9373CC4FA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856" y="914600"/>
            <a:ext cx="5008108" cy="594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5BF3D1-86AA-4158-9767-3536A4027A51}"/>
              </a:ext>
            </a:extLst>
          </p:cNvPr>
          <p:cNvSpPr txBox="1"/>
          <p:nvPr/>
        </p:nvSpPr>
        <p:spPr>
          <a:xfrm>
            <a:off x="3888205" y="268269"/>
            <a:ext cx="40575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METHOD SELECTION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17CFDC-212C-45AA-B1E0-41B87207F129}"/>
              </a:ext>
            </a:extLst>
          </p:cNvPr>
          <p:cNvSpPr txBox="1"/>
          <p:nvPr/>
        </p:nvSpPr>
        <p:spPr>
          <a:xfrm>
            <a:off x="0" y="6648059"/>
            <a:ext cx="3788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Reference: https://people.duke.edu/~rnau/411home.htm</a:t>
            </a:r>
          </a:p>
        </p:txBody>
      </p:sp>
    </p:spTree>
    <p:extLst>
      <p:ext uri="{BB962C8B-B14F-4D97-AF65-F5344CB8AC3E}">
        <p14:creationId xmlns:p14="http://schemas.microsoft.com/office/powerpoint/2010/main" val="23770662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464022-B93D-4FCA-8B57-B44ADEB4558F}"/>
              </a:ext>
            </a:extLst>
          </p:cNvPr>
          <p:cNvSpPr txBox="1"/>
          <p:nvPr/>
        </p:nvSpPr>
        <p:spPr>
          <a:xfrm>
            <a:off x="3888205" y="268269"/>
            <a:ext cx="33092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When to Use ML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9391C6-4419-49F4-B267-E431F160A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087" y="1107433"/>
            <a:ext cx="10515600" cy="5482297"/>
          </a:xfrm>
        </p:spPr>
        <p:txBody>
          <a:bodyPr>
            <a:normAutofit/>
          </a:bodyPr>
          <a:lstStyle/>
          <a:p>
            <a:r>
              <a:rPr lang="en-US" dirty="0"/>
              <a:t>Time series is influenced by several external variables</a:t>
            </a:r>
          </a:p>
          <a:p>
            <a:r>
              <a:rPr lang="en-US" dirty="0"/>
              <a:t>High frequency, high granularity</a:t>
            </a:r>
          </a:p>
          <a:p>
            <a:r>
              <a:rPr lang="en-US" dirty="0"/>
              <a:t>Non-continuous, intermittent data</a:t>
            </a:r>
          </a:p>
          <a:p>
            <a:r>
              <a:rPr lang="en-US" dirty="0"/>
              <a:t>Highly non-linear behavior and interaction effects</a:t>
            </a:r>
          </a:p>
          <a:p>
            <a:r>
              <a:rPr lang="en-US" dirty="0"/>
              <a:t>Hierarchical time series </a:t>
            </a:r>
          </a:p>
        </p:txBody>
      </p:sp>
    </p:spTree>
    <p:extLst>
      <p:ext uri="{BB962C8B-B14F-4D97-AF65-F5344CB8AC3E}">
        <p14:creationId xmlns:p14="http://schemas.microsoft.com/office/powerpoint/2010/main" val="3490107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6344B3-91AC-4A9F-AB10-BDF00BC14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32" y="914399"/>
            <a:ext cx="7637828" cy="56730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4A9718-9E80-4845-8B54-641626BFB5A5}"/>
              </a:ext>
            </a:extLst>
          </p:cNvPr>
          <p:cNvSpPr txBox="1"/>
          <p:nvPr/>
        </p:nvSpPr>
        <p:spPr>
          <a:xfrm>
            <a:off x="8112155" y="1119431"/>
            <a:ext cx="36743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</a:rPr>
              <a:t>Time Series Forecasting: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Predict the future, </a:t>
            </a:r>
            <a:r>
              <a:rPr lang="en-US" sz="1600" i="1" u="sng" dirty="0"/>
              <a:t>given</a:t>
            </a:r>
            <a:r>
              <a:rPr lang="en-US" sz="1600" dirty="0"/>
              <a:t> the past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</a:rPr>
              <a:t>Classical Forecasting vs ML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Autocorrelation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Fixed intervals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Repeatable / observables patterns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White/Gray vs. Black Box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</a:rPr>
              <a:t>Classical Forecasting: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Statistical Methods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Holt Winters, ETS, SARIMA, VAR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accent1"/>
                </a:solidFill>
              </a:rPr>
              <a:t>Applications: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Sales Forecasting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Weather forecasts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Demand Prediction / Uncertainty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Sensor Data, signal processing etc.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4C063-0724-43B7-97A5-1D438BB28EDD}"/>
              </a:ext>
            </a:extLst>
          </p:cNvPr>
          <p:cNvSpPr txBox="1"/>
          <p:nvPr/>
        </p:nvSpPr>
        <p:spPr>
          <a:xfrm>
            <a:off x="3480251" y="0"/>
            <a:ext cx="5231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SERIES FORECASTING</a:t>
            </a:r>
          </a:p>
        </p:txBody>
      </p:sp>
    </p:spTree>
    <p:extLst>
      <p:ext uri="{BB962C8B-B14F-4D97-AF65-F5344CB8AC3E}">
        <p14:creationId xmlns:p14="http://schemas.microsoft.com/office/powerpoint/2010/main" val="565605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DD891B4-BB43-4AEB-AFD0-B9B4AB246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989" y="1069846"/>
            <a:ext cx="8902993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DE9ED0-EB5F-4AD7-ACEF-36B4A4E9B621}"/>
              </a:ext>
            </a:extLst>
          </p:cNvPr>
          <p:cNvSpPr txBox="1"/>
          <p:nvPr/>
        </p:nvSpPr>
        <p:spPr>
          <a:xfrm>
            <a:off x="3480251" y="0"/>
            <a:ext cx="5418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WHY CLASSICAL METHODS?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EBBE00-256C-4BE7-972B-756B00D842E2}"/>
              </a:ext>
            </a:extLst>
          </p:cNvPr>
          <p:cNvSpPr txBox="1"/>
          <p:nvPr/>
        </p:nvSpPr>
        <p:spPr>
          <a:xfrm>
            <a:off x="1119673" y="6288833"/>
            <a:ext cx="9975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Reference: http://www.forecastingprinciples.com/paperpdf/Makridakia-The%20M3%20Competition.pdf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E4483C3-DAD5-43A8-AF9F-79D62B269F0A}"/>
              </a:ext>
            </a:extLst>
          </p:cNvPr>
          <p:cNvSpPr txBox="1"/>
          <p:nvPr/>
        </p:nvSpPr>
        <p:spPr>
          <a:xfrm>
            <a:off x="5329121" y="5603488"/>
            <a:ext cx="172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M3 Competition</a:t>
            </a:r>
          </a:p>
        </p:txBody>
      </p:sp>
    </p:spTree>
    <p:extLst>
      <p:ext uri="{BB962C8B-B14F-4D97-AF65-F5344CB8AC3E}">
        <p14:creationId xmlns:p14="http://schemas.microsoft.com/office/powerpoint/2010/main" val="1557743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B0198-9086-4B00-B7DB-3F39D2722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8376"/>
            <a:ext cx="10515600" cy="5178587"/>
          </a:xfrm>
        </p:spPr>
        <p:txBody>
          <a:bodyPr/>
          <a:lstStyle/>
          <a:p>
            <a:r>
              <a:rPr lang="en-US" dirty="0"/>
              <a:t>Foundational concepts of time series analysis </a:t>
            </a:r>
          </a:p>
          <a:p>
            <a:endParaRPr lang="en-US" dirty="0"/>
          </a:p>
          <a:p>
            <a:pPr lvl="1"/>
            <a:r>
              <a:rPr lang="en-US" dirty="0"/>
              <a:t>Stochastic Process View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Temporal Structure / Behavior: </a:t>
            </a:r>
          </a:p>
          <a:p>
            <a:pPr lvl="2"/>
            <a:r>
              <a:rPr lang="en-US" dirty="0"/>
              <a:t>Trend / Seasonality / Cyclic</a:t>
            </a:r>
          </a:p>
          <a:p>
            <a:pPr lvl="2"/>
            <a:r>
              <a:rPr lang="en-US" dirty="0"/>
              <a:t>Stationary vs Non-Stationary</a:t>
            </a:r>
          </a:p>
          <a:p>
            <a:pPr lvl="2"/>
            <a:r>
              <a:rPr lang="en-US" dirty="0"/>
              <a:t>Autocorrelation, partial-autocorrelation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4C9610-15F2-4259-827B-A81277B8888F}"/>
              </a:ext>
            </a:extLst>
          </p:cNvPr>
          <p:cNvSpPr txBox="1"/>
          <p:nvPr/>
        </p:nvSpPr>
        <p:spPr>
          <a:xfrm>
            <a:off x="3480251" y="0"/>
            <a:ext cx="5231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SERIES FORECASTING</a:t>
            </a:r>
          </a:p>
        </p:txBody>
      </p:sp>
    </p:spTree>
    <p:extLst>
      <p:ext uri="{BB962C8B-B14F-4D97-AF65-F5344CB8AC3E}">
        <p14:creationId xmlns:p14="http://schemas.microsoft.com/office/powerpoint/2010/main" val="3859922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76D2-F8B4-4365-8318-102DA1E40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3182"/>
            <a:ext cx="10515600" cy="4943781"/>
          </a:xfrm>
        </p:spPr>
        <p:txBody>
          <a:bodyPr/>
          <a:lstStyle/>
          <a:p>
            <a:r>
              <a:rPr lang="en-US" dirty="0"/>
              <a:t>Stochastic =&gt; Probabilistic </a:t>
            </a:r>
          </a:p>
          <a:p>
            <a:pPr lvl="1"/>
            <a:r>
              <a:rPr lang="en-US" sz="2000" dirty="0"/>
              <a:t>Model that describes the </a:t>
            </a:r>
            <a:r>
              <a:rPr lang="en-US" sz="2000" dirty="0">
                <a:solidFill>
                  <a:schemeClr val="accent1"/>
                </a:solidFill>
              </a:rPr>
              <a:t>probability structure </a:t>
            </a:r>
            <a:r>
              <a:rPr lang="en-US" sz="2000" dirty="0"/>
              <a:t>of a sequence of observations </a:t>
            </a:r>
          </a:p>
          <a:p>
            <a:pPr lvl="1"/>
            <a:r>
              <a:rPr lang="en-US" sz="2000" dirty="0"/>
              <a:t>To make a forecasts is to </a:t>
            </a:r>
            <a:r>
              <a:rPr lang="en-US" sz="2000" dirty="0">
                <a:solidFill>
                  <a:schemeClr val="accent1"/>
                </a:solidFill>
              </a:rPr>
              <a:t>infer the probability distribution </a:t>
            </a:r>
            <a:r>
              <a:rPr lang="en-US" sz="2000" dirty="0"/>
              <a:t>of a future observations from the population, </a:t>
            </a:r>
            <a:r>
              <a:rPr lang="en-US" sz="2000" dirty="0">
                <a:solidFill>
                  <a:schemeClr val="accent1"/>
                </a:solidFill>
              </a:rPr>
              <a:t>given the past values 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480251" y="0"/>
            <a:ext cx="4295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STOCHASTIC PROCESS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66BB7-C684-45A7-9D17-C3F5957AC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343" y="3009741"/>
            <a:ext cx="8111314" cy="3686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236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76D2-F8B4-4365-8318-102DA1E40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3792"/>
            <a:ext cx="10515600" cy="5103172"/>
          </a:xfrm>
        </p:spPr>
        <p:txBody>
          <a:bodyPr/>
          <a:lstStyle/>
          <a:p>
            <a:r>
              <a:rPr lang="en-US" dirty="0"/>
              <a:t>Statistical Realization =&gt; </a:t>
            </a:r>
            <a:r>
              <a:rPr lang="en-US" dirty="0">
                <a:solidFill>
                  <a:schemeClr val="accent1"/>
                </a:solidFill>
              </a:rPr>
              <a:t>Probability, i.e. Uncertainty</a:t>
            </a:r>
            <a:r>
              <a:rPr lang="en-US" dirty="0"/>
              <a:t> </a:t>
            </a:r>
          </a:p>
          <a:p>
            <a:pPr lvl="1"/>
            <a:r>
              <a:rPr lang="en-US" sz="2000" dirty="0"/>
              <a:t>Implication is that always keep in mind that when a point forecast is obtained, there is always some uncertainty around it. We capture that uncertainty by calculating </a:t>
            </a:r>
            <a:r>
              <a:rPr lang="en-US" sz="2000" dirty="0">
                <a:solidFill>
                  <a:schemeClr val="accent1"/>
                </a:solidFill>
              </a:rPr>
              <a:t>prediction interval/confidence interval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480251" y="0"/>
            <a:ext cx="4295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STOCHASTIC PROCESS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DAD8B7-1C0D-46D3-8F6D-2CFE8DC76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093" y="2710093"/>
            <a:ext cx="4293796" cy="35456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85F19A-F054-4BC2-9A85-A0E6DCD8C43A}"/>
              </a:ext>
            </a:extLst>
          </p:cNvPr>
          <p:cNvSpPr txBox="1"/>
          <p:nvPr/>
        </p:nvSpPr>
        <p:spPr>
          <a:xfrm>
            <a:off x="7775529" y="2710093"/>
            <a:ext cx="367437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What’s the goal of the forecast?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Accurate Forecast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Reduced Uncertainty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Both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M5 Competition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01F928-6438-4FE8-889A-FC844E41F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265" y="4671963"/>
            <a:ext cx="3818535" cy="222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748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76D2-F8B4-4365-8318-102DA1E40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7360" y="1233182"/>
            <a:ext cx="4466439" cy="4943781"/>
          </a:xfrm>
        </p:spPr>
        <p:txBody>
          <a:bodyPr/>
          <a:lstStyle/>
          <a:p>
            <a:r>
              <a:rPr lang="en-US" sz="2000" dirty="0">
                <a:solidFill>
                  <a:schemeClr val="accent1"/>
                </a:solidFill>
              </a:rPr>
              <a:t>Trend: </a:t>
            </a:r>
            <a:r>
              <a:rPr lang="en-US" sz="2000" dirty="0"/>
              <a:t>Avg variation between consecutive time periods, </a:t>
            </a:r>
            <a:r>
              <a:rPr lang="en-US" sz="2000" dirty="0">
                <a:solidFill>
                  <a:schemeClr val="accent1"/>
                </a:solidFill>
              </a:rPr>
              <a:t>long –term direction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Seasonality : </a:t>
            </a:r>
            <a:r>
              <a:rPr lang="en-US" sz="2000" dirty="0"/>
              <a:t>Change with </a:t>
            </a:r>
            <a:r>
              <a:rPr lang="en-US" sz="2000" dirty="0">
                <a:solidFill>
                  <a:schemeClr val="accent1"/>
                </a:solidFill>
              </a:rPr>
              <a:t>fixed</a:t>
            </a:r>
            <a:r>
              <a:rPr lang="en-US" sz="2000" dirty="0"/>
              <a:t>, known frequency</a:t>
            </a:r>
          </a:p>
          <a:p>
            <a:r>
              <a:rPr lang="en-US" sz="2000" dirty="0">
                <a:solidFill>
                  <a:schemeClr val="accent1"/>
                </a:solidFill>
              </a:rPr>
              <a:t>Cyclic : </a:t>
            </a:r>
            <a:r>
              <a:rPr lang="en-US" sz="2000" dirty="0"/>
              <a:t>Change with </a:t>
            </a:r>
            <a:r>
              <a:rPr lang="en-US" sz="2000" dirty="0">
                <a:solidFill>
                  <a:schemeClr val="accent1"/>
                </a:solidFill>
              </a:rPr>
              <a:t>variable</a:t>
            </a:r>
            <a:r>
              <a:rPr lang="en-US" sz="2000" dirty="0"/>
              <a:t> frequency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166095" y="18307"/>
            <a:ext cx="58598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 SERIES DECOMPOSITION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3209A0-7F7B-49B9-B148-50B990752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06" y="1311349"/>
            <a:ext cx="5951443" cy="486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000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476D2-F8B4-4365-8318-102DA1E40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36" y="1518408"/>
            <a:ext cx="5327011" cy="4943781"/>
          </a:xfrm>
        </p:spPr>
        <p:txBody>
          <a:bodyPr>
            <a:normAutofit/>
          </a:bodyPr>
          <a:lstStyle/>
          <a:p>
            <a:r>
              <a:rPr lang="en-US" sz="2400" dirty="0"/>
              <a:t>Un-damped vs Damped Trend</a:t>
            </a:r>
          </a:p>
          <a:p>
            <a:endParaRPr lang="en-US" sz="2400" dirty="0"/>
          </a:p>
          <a:p>
            <a:r>
              <a:rPr lang="en-US" sz="2400" dirty="0"/>
              <a:t>Based on the amplitude of the seasonal variation, seasonality can be described as 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</a:rPr>
              <a:t>Additive</a:t>
            </a:r>
            <a:r>
              <a:rPr lang="en-US" sz="2000" dirty="0"/>
              <a:t>: From one season to the next, change can be defined in terms of </a:t>
            </a:r>
            <a:r>
              <a:rPr lang="en-US" sz="2000" dirty="0">
                <a:solidFill>
                  <a:schemeClr val="accent1"/>
                </a:solidFill>
              </a:rPr>
              <a:t>+/- compared to the average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</a:rPr>
              <a:t>Multiplicative</a:t>
            </a:r>
            <a:r>
              <a:rPr lang="en-US" sz="2000" dirty="0"/>
              <a:t>: From one season to the next, change can be defined in terms of </a:t>
            </a:r>
            <a:r>
              <a:rPr lang="en-US" sz="2000" dirty="0">
                <a:solidFill>
                  <a:schemeClr val="accent1"/>
                </a:solidFill>
              </a:rPr>
              <a:t>% compared to the average</a:t>
            </a:r>
          </a:p>
          <a:p>
            <a:pPr lvl="1"/>
            <a:r>
              <a:rPr lang="en-US" sz="2000" dirty="0"/>
              <a:t>Mixed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9886D-8094-40BA-AACF-8D42E5A9F694}"/>
              </a:ext>
            </a:extLst>
          </p:cNvPr>
          <p:cNvSpPr txBox="1"/>
          <p:nvPr/>
        </p:nvSpPr>
        <p:spPr>
          <a:xfrm>
            <a:off x="3829257" y="0"/>
            <a:ext cx="4533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u="sng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TREND &amp; SEASONALITY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F6F960-3395-41BA-8EC2-016E46F89A24}"/>
              </a:ext>
            </a:extLst>
          </p:cNvPr>
          <p:cNvSpPr txBox="1"/>
          <p:nvPr/>
        </p:nvSpPr>
        <p:spPr>
          <a:xfrm>
            <a:off x="2871590" y="6581001"/>
            <a:ext cx="64488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Reference: https://kourentzes.com/forecasting/2014/11/09/additive-and-multiplicative-seasonality/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E787A9-0947-4827-AFDA-B7FE102A2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7642" y="1109417"/>
            <a:ext cx="4629048" cy="5153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94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1153</Words>
  <Application>Microsoft Office PowerPoint</Application>
  <PresentationFormat>Widescreen</PresentationFormat>
  <Paragraphs>199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INTRODUCTION TO  TIME SERIES FORECASTING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Sandeep Pawar</dc:creator>
  <cp:lastModifiedBy>Sandeep Pawar</cp:lastModifiedBy>
  <cp:revision>80</cp:revision>
  <dcterms:created xsi:type="dcterms:W3CDTF">2020-08-15T14:51:05Z</dcterms:created>
  <dcterms:modified xsi:type="dcterms:W3CDTF">2020-08-17T13:07:50Z</dcterms:modified>
</cp:coreProperties>
</file>

<file path=docProps/thumbnail.jpeg>
</file>